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60" r:id="rId5"/>
    <p:sldId id="261" r:id="rId6"/>
    <p:sldId id="259" r:id="rId7"/>
    <p:sldId id="267" r:id="rId8"/>
    <p:sldId id="271" r:id="rId9"/>
    <p:sldId id="269" r:id="rId10"/>
    <p:sldId id="270" r:id="rId11"/>
    <p:sldId id="272" r:id="rId12"/>
    <p:sldId id="273" r:id="rId13"/>
    <p:sldId id="274" r:id="rId14"/>
    <p:sldId id="275" r:id="rId15"/>
    <p:sldId id="276"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Roboto Light" panose="02000000000000000000" pitchFamily="2" charset="0"/>
      <p:regular r:id="rId24"/>
      <p:italic r:id="rId25"/>
    </p:embeddedFont>
    <p:embeddedFont>
      <p:font typeface="Roboto Medium" panose="02000000000000000000" pitchFamily="2" charset="0"/>
      <p:regular r:id="rId26"/>
      <p:italic r:id="rId27"/>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38667" autoAdjust="0"/>
  </p:normalViewPr>
  <p:slideViewPr>
    <p:cSldViewPr snapToGrid="0">
      <p:cViewPr varScale="1">
        <p:scale>
          <a:sx n="35" d="100"/>
          <a:sy n="35" d="100"/>
        </p:scale>
        <p:origin x="2286" y="42"/>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16.01.2020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a:t>
            </a:r>
            <a:r>
              <a:rPr lang="pl-PL" dirty="0" err="1"/>
              <a:t>Postmana</a:t>
            </a:r>
            <a:r>
              <a:rPr lang="pl-PL" dirty="0"/>
              <a:t>. Wyjątkiem są </a:t>
            </a:r>
            <a:r>
              <a:rPr lang="pl-PL"/>
              <a:t>zmienne lokalne.</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a:t>
            </a:r>
            <a:r>
              <a:rPr lang="pl-PL" dirty="0" err="1"/>
              <a:t>mock</a:t>
            </a:r>
            <a:r>
              <a:rPr lang="pl-PL" dirty="0"/>
              <a:t> serwery.</a:t>
            </a:r>
          </a:p>
          <a:p>
            <a:r>
              <a:rPr lang="pl-PL" dirty="0"/>
              <a:t>Postman pozwala wygenerować nam URL do serwera hostowanego przez </a:t>
            </a:r>
            <a:r>
              <a:rPr lang="pl-PL" dirty="0" err="1"/>
              <a:t>Postmana</a:t>
            </a:r>
            <a:r>
              <a:rPr lang="pl-PL" dirty="0"/>
              <a:t>.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a:t>
            </a:r>
            <a:r>
              <a:rPr lang="pl-PL" dirty="0" err="1"/>
              <a:t>mock</a:t>
            </a:r>
            <a:r>
              <a:rPr lang="pl-PL" dirty="0"/>
              <a:t>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a:t>
            </a:r>
            <a:r>
              <a:rPr lang="pl-PL" dirty="0" err="1"/>
              <a:t>mock</a:t>
            </a:r>
            <a:r>
              <a:rPr lang="pl-PL" dirty="0"/>
              <a:t>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Pokażę teraz jak stworzyć prosty </a:t>
            </a:r>
            <a:r>
              <a:rPr lang="pl-PL" dirty="0" err="1"/>
              <a:t>mock</a:t>
            </a:r>
            <a:r>
              <a:rPr lang="pl-PL" dirty="0"/>
              <a:t>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a:t>
            </a:r>
            <a:r>
              <a:rPr lang="pl-PL"/>
              <a:t>uprzednio przygotowałem. </a:t>
            </a:r>
            <a:r>
              <a:rPr lang="pl-PL" dirty="0"/>
              <a:t>Wpisuję też status odpowiedzi.</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Zaprezentuje również jak można wykorzystać zmienne do stworzenia dynamicznych </a:t>
            </a:r>
            <a:r>
              <a:rPr lang="pl-PL" dirty="0" err="1"/>
              <a:t>mocków</a:t>
            </a:r>
            <a:r>
              <a:rPr lang="pl-PL" dirty="0"/>
              <a: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3969485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1.Gdy pracujemy z API, dobrze jest zapisywać sobie żądania do wszystkich </a:t>
            </a:r>
            <a:r>
              <a:rPr lang="pl-PL" dirty="0" err="1"/>
              <a:t>endpointów</a:t>
            </a:r>
            <a:r>
              <a:rPr lang="pl-PL" dirty="0"/>
              <a:t>. W </a:t>
            </a:r>
            <a:r>
              <a:rPr lang="pl-PL" dirty="0" err="1"/>
              <a:t>Postmanie</a:t>
            </a:r>
            <a:r>
              <a:rPr lang="pl-PL" dirty="0"/>
              <a:t> żądań nie da się zapisać luzem. Muszą być one elementem kolekcji. Kolekcje zaś dodatkowo mogą zawierać strukturę folderów, co dodatkowo pozwala nam pogrupować żądania. Wyszukiwanie zapisanych i pogrupowanych żądań jest dużo łatwiejsze, niż przeglądanie historii.</a:t>
            </a:r>
          </a:p>
          <a:p>
            <a:r>
              <a:rPr lang="pl-PL" dirty="0"/>
              <a:t>2. Istnieje możliwość sekwencyjnego wywołania wszystkich żądań z kolekcji lub ich części. Jest to szczególnie przydatne przy testowaniu API, gdzie testy realizują określone scenariusze, składające się z wielu wywołań API.</a:t>
            </a:r>
          </a:p>
          <a:p>
            <a:r>
              <a:rPr lang="pl-PL" dirty="0"/>
              <a:t>3. Postman umożliwia dodawanie opisów i komentarzy zarówno dla poszczególnych żądań jak i folderów czy kolekcji. Dzięki temu możemy na podstawie zapisanych, ustrukturyzowanych i opisanych żądań zbudować za pomocą </a:t>
            </a:r>
            <a:r>
              <a:rPr lang="pl-PL" dirty="0" err="1"/>
              <a:t>Postmana</a:t>
            </a:r>
            <a:r>
              <a:rPr lang="pl-PL" dirty="0"/>
              <a:t> dokumentację. </a:t>
            </a:r>
          </a:p>
          <a:p>
            <a:endParaRPr lang="pl-PL" dirty="0"/>
          </a:p>
          <a:p>
            <a:r>
              <a:rPr lang="pl-PL" dirty="0"/>
              <a:t>Czas slajdu: </a:t>
            </a:r>
          </a:p>
          <a:p>
            <a:r>
              <a:rPr lang="pl-PL" dirty="0"/>
              <a:t>Czas całkowity: </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331818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Kolejnym ważnym konceptem w </a:t>
            </a:r>
            <a:r>
              <a:rPr lang="pl-PL" dirty="0" err="1"/>
              <a:t>Postmanie</a:t>
            </a:r>
            <a:r>
              <a:rPr lang="pl-PL" dirty="0"/>
              <a:t> są obszary robocze. W uproszczeniu można powiedzieć, że obszar roboczy jest widokiem,</a:t>
            </a:r>
          </a:p>
          <a:p>
            <a:r>
              <a:rPr lang="pl-PL" dirty="0"/>
              <a:t>zawierającym takie elementy jak kolekcje, środowiska i jego zmienne, serwery </a:t>
            </a:r>
            <a:r>
              <a:rPr lang="pl-PL" dirty="0" err="1"/>
              <a:t>mokujące</a:t>
            </a:r>
            <a:r>
              <a:rPr lang="pl-PL" dirty="0"/>
              <a:t> i monitoringi. Jeżeli pracujemy nad kilkoma projektami jednocześnie, to bardzo wygodnie jest stworzyć sobie oddzielne przestrzenie robocze dla każdego z projektu. Przestrzenie robocze są przypisane do naszego konta </a:t>
            </a:r>
            <a:r>
              <a:rPr lang="pl-PL" dirty="0" err="1"/>
              <a:t>postmanowego</a:t>
            </a:r>
            <a:r>
              <a:rPr lang="pl-PL" dirty="0"/>
              <a:t>. Jeśli nie jesteśmy zalogowani do </a:t>
            </a:r>
            <a:r>
              <a:rPr lang="pl-PL" dirty="0" err="1"/>
              <a:t>postmana</a:t>
            </a:r>
            <a:r>
              <a:rPr lang="pl-PL" dirty="0"/>
              <a:t>, możemy używać tylko jednego domyślnego obszaru roboczego. </a:t>
            </a:r>
          </a:p>
          <a:p>
            <a:endParaRPr lang="pl-PL" dirty="0"/>
          </a:p>
          <a:p>
            <a:r>
              <a:rPr lang="pl-PL" dirty="0"/>
              <a:t>Postman oferuje nam dwa rodzaje obszarów roboczych i tak naprawdę jest to ich sposób na wprowadzenie ograniczeń wersji darmowej </a:t>
            </a:r>
            <a:r>
              <a:rPr lang="pl-PL" dirty="0" err="1"/>
              <a:t>Postmana</a:t>
            </a:r>
            <a:r>
              <a:rPr lang="pl-PL" dirty="0"/>
              <a:t>.</a:t>
            </a:r>
          </a:p>
          <a:p>
            <a:r>
              <a:rPr lang="pl-PL" dirty="0"/>
              <a:t>Obszar osobisty (</a:t>
            </a:r>
            <a:r>
              <a:rPr lang="pl-PL" dirty="0" err="1"/>
              <a:t>personal</a:t>
            </a:r>
            <a:r>
              <a:rPr lang="pl-PL" dirty="0"/>
              <a:t>) służy zasadniczo do pracy indywidualnej, podczas gdy obszar pracy zespołowej daje nam szereg dodatkowych możliwości współdzielenia kolekcji, ustawiania ról członkom zespołu i określaniu sposobów wspólnej edycji kolekcji z wykorzystaniem tych ról. Teoretycznie możliwe jest korzystanie z obszaru zespołowego w wersji darmowej, ale z ograniczeniem do 25 żądań. Limitom podlegają także inne elementy ekosystemu </a:t>
            </a:r>
            <a:r>
              <a:rPr lang="pl-PL" dirty="0" err="1"/>
              <a:t>Postmana</a:t>
            </a:r>
            <a:r>
              <a:rPr lang="pl-PL" dirty="0"/>
              <a:t>, o których wspomnę w dalszej części prezentacji.</a:t>
            </a:r>
          </a:p>
          <a:p>
            <a:endParaRPr lang="pl-PL" dirty="0"/>
          </a:p>
          <a:p>
            <a:r>
              <a:rPr lang="pl-PL" dirty="0"/>
              <a:t>… sprawdzić możliwości pracy zespołowej na zwykłym koncie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42720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3:20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a:t>
            </a:r>
            <a:r>
              <a:rPr lang="pl-PL"/>
              <a:t>zakresu zmiennej.</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8165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16.01.2020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16.01.2020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3.png"/><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24.png"/><Relationship Id="rId5" Type="http://schemas.openxmlformats.org/officeDocument/2006/relationships/image" Target="../media/image9.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1.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3609975"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Od klienta API</a:t>
            </a:r>
          </a:p>
          <a:p>
            <a:r>
              <a:rPr lang="pl-PL" sz="3600" dirty="0">
                <a:solidFill>
                  <a:srgbClr val="F8F8F8"/>
                </a:solidFill>
                <a:latin typeface="Roboto Medium" panose="02000000000000000000" pitchFamily="2" charset="0"/>
                <a:ea typeface="Roboto Medium" panose="02000000000000000000" pitchFamily="2" charset="0"/>
              </a:rPr>
              <a:t>do testów automatycznych</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3124573"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Współpraca i dokumentacja</a:t>
            </a:r>
          </a:p>
        </p:txBody>
      </p:sp>
    </p:spTree>
    <p:extLst>
      <p:ext uri="{BB962C8B-B14F-4D97-AF65-F5344CB8AC3E}">
        <p14:creationId xmlns:p14="http://schemas.microsoft.com/office/powerpoint/2010/main" val="282527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spTree>
    <p:extLst>
      <p:ext uri="{BB962C8B-B14F-4D97-AF65-F5344CB8AC3E}">
        <p14:creationId xmlns:p14="http://schemas.microsoft.com/office/powerpoint/2010/main" val="22177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serwery wymagają wygenerowania klucza API, który musi być przekazywany w żądaniach do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Tree>
    <p:extLst>
      <p:ext uri="{BB962C8B-B14F-4D97-AF65-F5344CB8AC3E}">
        <p14:creationId xmlns:p14="http://schemas.microsoft.com/office/powerpoint/2010/main" val="4008056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Tree>
    <p:extLst>
      <p:ext uri="{BB962C8B-B14F-4D97-AF65-F5344CB8AC3E}">
        <p14:creationId xmlns:p14="http://schemas.microsoft.com/office/powerpoint/2010/main" val="115204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504825" y="1208246"/>
            <a:ext cx="5807198" cy="5078313"/>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Kolekcje: znaczenie, współdzielenie, wersjonowanie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Obszary robocze: rodzaje, licencjonowanie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testów przy pomocy CLI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Drive Testing z plików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Zdalne uruchamianie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Integracja z Jenkinsem</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Graficzna prezentacja danych</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Dokumentacja</a:t>
            </a: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spTree>
    <p:extLst>
      <p:ext uri="{BB962C8B-B14F-4D97-AF65-F5344CB8AC3E}">
        <p14:creationId xmlns:p14="http://schemas.microsoft.com/office/powerpoint/2010/main" val="13317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16668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KOLEKCJE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59721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 co tworzyć kolekcje?</a:t>
            </a:r>
          </a:p>
        </p:txBody>
      </p:sp>
      <p:pic>
        <p:nvPicPr>
          <p:cNvPr id="5" name="Obraz 4">
            <a:extLst>
              <a:ext uri="{FF2B5EF4-FFF2-40B4-BE49-F238E27FC236}">
                <a16:creationId xmlns:a16="http://schemas.microsoft.com/office/drawing/2014/main" id="{9769FF45-5195-4F87-8E75-3B2A82A62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2453784"/>
            <a:ext cx="272061" cy="266828"/>
          </a:xfrm>
          <a:prstGeom prst="rect">
            <a:avLst/>
          </a:prstGeom>
        </p:spPr>
      </p:pic>
      <p:pic>
        <p:nvPicPr>
          <p:cNvPr id="6" name="Obraz 5">
            <a:extLst>
              <a:ext uri="{FF2B5EF4-FFF2-40B4-BE49-F238E27FC236}">
                <a16:creationId xmlns:a16="http://schemas.microsoft.com/office/drawing/2014/main" id="{E3E624B8-4B6A-495D-979A-F1B0E9AE3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3610893"/>
            <a:ext cx="303277" cy="303277"/>
          </a:xfrm>
          <a:prstGeom prst="rect">
            <a:avLst/>
          </a:prstGeom>
        </p:spPr>
      </p:pic>
      <p:pic>
        <p:nvPicPr>
          <p:cNvPr id="7" name="Obraz 6">
            <a:extLst>
              <a:ext uri="{FF2B5EF4-FFF2-40B4-BE49-F238E27FC236}">
                <a16:creationId xmlns:a16="http://schemas.microsoft.com/office/drawing/2014/main" id="{181F9D60-5028-416B-91A9-8981ACE6F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522254"/>
            <a:ext cx="289942" cy="285858"/>
          </a:xfrm>
          <a:prstGeom prst="rect">
            <a:avLst/>
          </a:prstGeom>
        </p:spPr>
      </p:pic>
      <p:sp>
        <p:nvSpPr>
          <p:cNvPr id="8" name="pole tekstowe 7">
            <a:extLst>
              <a:ext uri="{FF2B5EF4-FFF2-40B4-BE49-F238E27FC236}">
                <a16:creationId xmlns:a16="http://schemas.microsoft.com/office/drawing/2014/main" id="{8353D9DF-736B-4389-801B-6C53B4C62C61}"/>
              </a:ext>
            </a:extLst>
          </p:cNvPr>
          <p:cNvSpPr txBox="1"/>
          <p:nvPr/>
        </p:nvSpPr>
        <p:spPr>
          <a:xfrm>
            <a:off x="899532" y="1987034"/>
            <a:ext cx="494881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Kolekcje pozwalają organizować żądania w grupy i podgrupy przy pomocy folderów. Zapobiega to konieczności przeszukiwania często używanych żądań w historii.</a:t>
            </a:r>
          </a:p>
        </p:txBody>
      </p:sp>
      <p:sp>
        <p:nvSpPr>
          <p:cNvPr id="9" name="pole tekstowe 8">
            <a:extLst>
              <a:ext uri="{FF2B5EF4-FFF2-40B4-BE49-F238E27FC236}">
                <a16:creationId xmlns:a16="http://schemas.microsoft.com/office/drawing/2014/main" id="{10F7424C-148E-4E98-95F6-8C7256F39CF4}"/>
              </a:ext>
            </a:extLst>
          </p:cNvPr>
          <p:cNvSpPr txBox="1"/>
          <p:nvPr/>
        </p:nvSpPr>
        <p:spPr>
          <a:xfrm>
            <a:off x="899531" y="3281400"/>
            <a:ext cx="5309467" cy="923330"/>
          </a:xfrm>
          <a:prstGeom prst="rect">
            <a:avLst/>
          </a:prstGeom>
          <a:noFill/>
        </p:spPr>
        <p:txBody>
          <a:bodyPr wrap="non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Dodawanie opisów do żądań, folderów i kolekcji</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pozwala na stworzenie przejrzystej dokumentacji </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naszego API na podstawie zawartości kolekcji.</a:t>
            </a:r>
          </a:p>
        </p:txBody>
      </p:sp>
      <p:sp>
        <p:nvSpPr>
          <p:cNvPr id="10" name="pole tekstowe 9">
            <a:extLst>
              <a:ext uri="{FF2B5EF4-FFF2-40B4-BE49-F238E27FC236}">
                <a16:creationId xmlns:a16="http://schemas.microsoft.com/office/drawing/2014/main" id="{A0226ED7-78AD-4894-96F9-CCADA9C7B89E}"/>
              </a:ext>
            </a:extLst>
          </p:cNvPr>
          <p:cNvSpPr txBox="1"/>
          <p:nvPr/>
        </p:nvSpPr>
        <p:spPr>
          <a:xfrm>
            <a:off x="899531" y="4203518"/>
            <a:ext cx="5196469" cy="923330"/>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Zgrupowane żądania mogą zostać oskryptowane i uruchomione sekwencyjnie w celu przeprowadzenia  testów automatycznych API.</a:t>
            </a:r>
          </a:p>
        </p:txBody>
      </p:sp>
      <p:pic>
        <p:nvPicPr>
          <p:cNvPr id="11" name="Obraz 10">
            <a:extLst>
              <a:ext uri="{FF2B5EF4-FFF2-40B4-BE49-F238E27FC236}">
                <a16:creationId xmlns:a16="http://schemas.microsoft.com/office/drawing/2014/main" id="{B9D24F1D-D2F5-44FD-8D5D-0E3E7CA171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2" name="pole tekstowe 11">
            <a:extLst>
              <a:ext uri="{FF2B5EF4-FFF2-40B4-BE49-F238E27FC236}">
                <a16:creationId xmlns:a16="http://schemas.microsoft.com/office/drawing/2014/main" id="{02820D67-DA86-42C3-9D8A-D3065C47280F}"/>
              </a:ext>
            </a:extLst>
          </p:cNvPr>
          <p:cNvSpPr txBox="1"/>
          <p:nvPr/>
        </p:nvSpPr>
        <p:spPr>
          <a:xfrm>
            <a:off x="899531" y="5171524"/>
            <a:ext cx="5196469"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Dzięki skryptom dane mogą być przekazywane pomiędzy żądaniami z danej kolekcji, co pozwala na budowanie sekwencji żądań zgodnej z rzeczywistym wykorzystaniem API.</a:t>
            </a:r>
          </a:p>
        </p:txBody>
      </p:sp>
      <p:pic>
        <p:nvPicPr>
          <p:cNvPr id="14" name="Obraz 13">
            <a:extLst>
              <a:ext uri="{FF2B5EF4-FFF2-40B4-BE49-F238E27FC236}">
                <a16:creationId xmlns:a16="http://schemas.microsoft.com/office/drawing/2014/main" id="{46E9685B-5C8E-4286-A49D-675FF4859D86}"/>
              </a:ext>
            </a:extLst>
          </p:cNvPr>
          <p:cNvPicPr>
            <a:picLocks noChangeAspect="1"/>
          </p:cNvPicPr>
          <p:nvPr/>
        </p:nvPicPr>
        <p:blipFill>
          <a:blip r:embed="rId8"/>
          <a:stretch>
            <a:fillRect/>
          </a:stretch>
        </p:blipFill>
        <p:spPr>
          <a:xfrm>
            <a:off x="7045326" y="1205724"/>
            <a:ext cx="5068945" cy="5166129"/>
          </a:xfrm>
          <a:prstGeom prst="rect">
            <a:avLst/>
          </a:prstGeom>
        </p:spPr>
      </p:pic>
    </p:spTree>
    <p:extLst>
      <p:ext uri="{BB962C8B-B14F-4D97-AF65-F5344CB8AC3E}">
        <p14:creationId xmlns:p14="http://schemas.microsoft.com/office/powerpoint/2010/main" val="41907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37623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PRZESTRZENIE ROBOCZE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123824" y="2905809"/>
            <a:ext cx="698182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przestrzeni roboczych</a:t>
            </a:r>
          </a:p>
        </p:txBody>
      </p:sp>
      <p:sp>
        <p:nvSpPr>
          <p:cNvPr id="8" name="pole tekstowe 7">
            <a:extLst>
              <a:ext uri="{FF2B5EF4-FFF2-40B4-BE49-F238E27FC236}">
                <a16:creationId xmlns:a16="http://schemas.microsoft.com/office/drawing/2014/main" id="{8353D9DF-736B-4389-801B-6C53B4C62C61}"/>
              </a:ext>
            </a:extLst>
          </p:cNvPr>
          <p:cNvSpPr txBox="1"/>
          <p:nvPr/>
        </p:nvSpPr>
        <p:spPr>
          <a:xfrm>
            <a:off x="123824" y="1860716"/>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Przestrzeń robocza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grupuje w jeden widok takie elementy jak kolekcje, środowiska, moki i monitoringi. Będąc zalogowanym na swoje konto </a:t>
            </a:r>
            <a:r>
              <a:rPr lang="pl-PL" dirty="0" err="1">
                <a:solidFill>
                  <a:srgbClr val="F8F8F8"/>
                </a:solidFill>
                <a:latin typeface="Roboto Medium" panose="02000000000000000000" pitchFamily="2" charset="0"/>
                <a:ea typeface="Roboto Medium" panose="02000000000000000000" pitchFamily="2" charset="0"/>
              </a:rPr>
              <a:t>postmanowe</a:t>
            </a:r>
            <a:r>
              <a:rPr lang="pl-PL" dirty="0">
                <a:solidFill>
                  <a:srgbClr val="F8F8F8"/>
                </a:solidFill>
                <a:latin typeface="Roboto Medium" panose="02000000000000000000" pitchFamily="2" charset="0"/>
                <a:ea typeface="Roboto Medium" panose="02000000000000000000" pitchFamily="2" charset="0"/>
              </a:rPr>
              <a:t> możemy tworzyć niezależne przestrzenie, co pozwala nam całkowicie odseparować wszystkie elementy wykorzystywane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dla danego projektu.</a:t>
            </a:r>
          </a:p>
        </p:txBody>
      </p:sp>
      <p:sp>
        <p:nvSpPr>
          <p:cNvPr id="13" name="pole tekstowe 12">
            <a:extLst>
              <a:ext uri="{FF2B5EF4-FFF2-40B4-BE49-F238E27FC236}">
                <a16:creationId xmlns:a16="http://schemas.microsoft.com/office/drawing/2014/main" id="{0A1994D5-2E49-4A08-BBFF-AB6BF34D2683}"/>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Co to jest przestrzeń robocza?</a:t>
            </a:r>
          </a:p>
        </p:txBody>
      </p:sp>
      <p:sp>
        <p:nvSpPr>
          <p:cNvPr id="3" name="Prostokąt 2">
            <a:extLst>
              <a:ext uri="{FF2B5EF4-FFF2-40B4-BE49-F238E27FC236}">
                <a16:creationId xmlns:a16="http://schemas.microsoft.com/office/drawing/2014/main" id="{B0B78126-26CC-4008-A438-39AE51374055}"/>
              </a:ext>
            </a:extLst>
          </p:cNvPr>
          <p:cNvSpPr/>
          <p:nvPr/>
        </p:nvSpPr>
        <p:spPr>
          <a:xfrm>
            <a:off x="123824" y="3673903"/>
            <a:ext cx="409575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Osobista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Zespołowa (zasadniczo płatna)</a:t>
            </a:r>
          </a:p>
        </p:txBody>
      </p:sp>
      <p:sp>
        <p:nvSpPr>
          <p:cNvPr id="16" name="pole tekstowe 15">
            <a:extLst>
              <a:ext uri="{FF2B5EF4-FFF2-40B4-BE49-F238E27FC236}">
                <a16:creationId xmlns:a16="http://schemas.microsoft.com/office/drawing/2014/main" id="{3A5EE7D4-F5C9-4967-AFBB-3F28514859A8}"/>
              </a:ext>
            </a:extLst>
          </p:cNvPr>
          <p:cNvSpPr txBox="1"/>
          <p:nvPr/>
        </p:nvSpPr>
        <p:spPr>
          <a:xfrm>
            <a:off x="123824" y="4441997"/>
            <a:ext cx="11501438"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Osobista przestrzeń robocza jest w pełni darmowa i funkcjonalna. Nie ma ograniczeń ilości tworzonych przestrzeni, ani elementów, które przestrzeń może zawierać.</a:t>
            </a:r>
          </a:p>
        </p:txBody>
      </p:sp>
      <p:sp>
        <p:nvSpPr>
          <p:cNvPr id="17" name="pole tekstowe 16">
            <a:extLst>
              <a:ext uri="{FF2B5EF4-FFF2-40B4-BE49-F238E27FC236}">
                <a16:creationId xmlns:a16="http://schemas.microsoft.com/office/drawing/2014/main" id="{9E1F279A-C7EF-41A2-ABE4-C5103C67A4D6}"/>
              </a:ext>
            </a:extLst>
          </p:cNvPr>
          <p:cNvSpPr txBox="1"/>
          <p:nvPr/>
        </p:nvSpPr>
        <p:spPr>
          <a:xfrm>
            <a:off x="123824" y="5210091"/>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Zespołowa przestrzeń robocza pozwala dodatkowo na współdzielenie kolekcji pomiędzy różnych użytkowników. Wszelkie zmiany dokonywane w takiej współdzielonej kolekcji są automatycznie synchronizowane.</a:t>
            </a:r>
          </a:p>
        </p:txBody>
      </p:sp>
    </p:spTree>
    <p:extLst>
      <p:ext uri="{BB962C8B-B14F-4D97-AF65-F5344CB8AC3E}">
        <p14:creationId xmlns:p14="http://schemas.microsoft.com/office/powerpoint/2010/main" val="34999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10" name="Pierwsze skrypty">
            <a:hlinkClick r:id="" action="ppaction://media"/>
            <a:extLst>
              <a:ext uri="{FF2B5EF4-FFF2-40B4-BE49-F238E27FC236}">
                <a16:creationId xmlns:a16="http://schemas.microsoft.com/office/drawing/2014/main" id="{43B0D489-FCD3-4B14-8F1C-674D746042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1919</TotalTime>
  <Words>3226</Words>
  <Application>Microsoft Office PowerPoint</Application>
  <PresentationFormat>Panoramiczny</PresentationFormat>
  <Paragraphs>208</Paragraphs>
  <Slides>15</Slides>
  <Notes>14</Notes>
  <HiddenSlides>0</HiddenSlides>
  <MMClips>5</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15</vt:i4>
      </vt:variant>
    </vt:vector>
  </HeadingPairs>
  <TitlesOfParts>
    <vt:vector size="21" baseType="lpstr">
      <vt:lpstr>Calibri</vt:lpstr>
      <vt:lpstr>Arial</vt:lpstr>
      <vt:lpstr>Roboto Medium</vt:lpstr>
      <vt:lpstr>Calibri Light</vt:lpstr>
      <vt:lpstr>Roboto Light</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97</cp:revision>
  <dcterms:created xsi:type="dcterms:W3CDTF">2020-01-01T15:23:01Z</dcterms:created>
  <dcterms:modified xsi:type="dcterms:W3CDTF">2020-01-16T06:47:24Z</dcterms:modified>
</cp:coreProperties>
</file>